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88" r:id="rId7"/>
    <p:sldId id="261" r:id="rId8"/>
    <p:sldId id="262" r:id="rId9"/>
    <p:sldId id="272" r:id="rId10"/>
    <p:sldId id="273" r:id="rId11"/>
    <p:sldId id="274" r:id="rId12"/>
    <p:sldId id="275" r:id="rId13"/>
    <p:sldId id="276" r:id="rId14"/>
    <p:sldId id="277" r:id="rId15"/>
    <p:sldId id="278" r:id="rId16"/>
    <p:sldId id="279" r:id="rId17"/>
    <p:sldId id="263" r:id="rId18"/>
    <p:sldId id="289" r:id="rId19"/>
    <p:sldId id="264" r:id="rId20"/>
    <p:sldId id="265" r:id="rId21"/>
    <p:sldId id="267" r:id="rId22"/>
    <p:sldId id="268" r:id="rId23"/>
    <p:sldId id="269" r:id="rId24"/>
    <p:sldId id="290" r:id="rId25"/>
    <p:sldId id="291" r:id="rId26"/>
    <p:sldId id="270" r:id="rId27"/>
    <p:sldId id="271" r:id="rId28"/>
    <p:sldId id="280" r:id="rId29"/>
    <p:sldId id="281" r:id="rId30"/>
    <p:sldId id="282" r:id="rId31"/>
    <p:sldId id="283" r:id="rId32"/>
    <p:sldId id="284" r:id="rId33"/>
    <p:sldId id="285" r:id="rId34"/>
    <p:sldId id="286" r:id="rId35"/>
    <p:sldId id="28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598C5D4-8209-4BC8-80F5-4FBE84952A03}"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3736-B14B-4EB8-A24E-8B64F39E47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561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98C5D4-8209-4BC8-80F5-4FBE84952A03}"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328046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98C5D4-8209-4BC8-80F5-4FBE84952A03}"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3736-B14B-4EB8-A24E-8B64F39E47DE}"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6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598C5D4-8209-4BC8-80F5-4FBE84952A03}"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1558989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598C5D4-8209-4BC8-80F5-4FBE84952A03}" type="datetimeFigureOut">
              <a:rPr lang="en-US" smtClean="0"/>
              <a:t>10/15/2024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F43736-B14B-4EB8-A24E-8B64F39E47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329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598C5D4-8209-4BC8-80F5-4FBE84952A03}"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1022671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598C5D4-8209-4BC8-80F5-4FBE84952A03}" type="datetimeFigureOut">
              <a:rPr lang="en-US" smtClean="0"/>
              <a:t>10/15/2024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91549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98C5D4-8209-4BC8-80F5-4FBE84952A03}" type="datetimeFigureOut">
              <a:rPr lang="en-US" smtClean="0"/>
              <a:t>10/15/2024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382991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8C5D4-8209-4BC8-80F5-4FBE84952A03}" type="datetimeFigureOut">
              <a:rPr lang="en-US" smtClean="0"/>
              <a:t>10/15/2024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358566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598C5D4-8209-4BC8-80F5-4FBE84952A03}"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3736-B14B-4EB8-A24E-8B64F39E47DE}" type="slidenum">
              <a:rPr lang="en-US" smtClean="0"/>
              <a:t>‹#›</a:t>
            </a:fld>
            <a:endParaRPr lang="en-US"/>
          </a:p>
        </p:txBody>
      </p:sp>
    </p:spTree>
    <p:extLst>
      <p:ext uri="{BB962C8B-B14F-4D97-AF65-F5344CB8AC3E}">
        <p14:creationId xmlns:p14="http://schemas.microsoft.com/office/powerpoint/2010/main" val="63663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598C5D4-8209-4BC8-80F5-4FBE84952A03}" type="datetimeFigureOut">
              <a:rPr lang="en-US" smtClean="0"/>
              <a:t>10/15/2024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F43736-B14B-4EB8-A24E-8B64F39E47DE}"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04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598C5D4-8209-4BC8-80F5-4FBE84952A03}" type="datetimeFigureOut">
              <a:rPr lang="en-US" smtClean="0"/>
              <a:t>10/15/2024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F43736-B14B-4EB8-A24E-8B64F39E47DE}"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288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javatpoint.com/what-is-ecosyste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javatpoint.com/what-is-ecosyste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javatpoint.com/pyspark-mlli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javatpoint.com/hadoop-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dezyre.com/article/apache-flink-vs-spark-will-one-overtake-the-other/282"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javatpoint.com/what-is-big-data" TargetMode="External"/><Relationship Id="rId2" Type="http://schemas.openxmlformats.org/officeDocument/2006/relationships/hyperlink" Target="https://www.javatpoint.com/apache-spark-tutoria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javatpoint.com/sql-tutori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Spark Big </a:t>
            </a:r>
            <a:r>
              <a:rPr lang="en-US" dirty="0" smtClean="0"/>
              <a:t>Data</a:t>
            </a:r>
            <a:endParaRPr lang="en-US" dirty="0"/>
          </a:p>
        </p:txBody>
      </p:sp>
      <p:sp>
        <p:nvSpPr>
          <p:cNvPr id="3" name="Subtitle 2"/>
          <p:cNvSpPr>
            <a:spLocks noGrp="1"/>
          </p:cNvSpPr>
          <p:nvPr>
            <p:ph type="subTitle" idx="1"/>
          </p:nvPr>
        </p:nvSpPr>
        <p:spPr/>
        <p:txBody>
          <a:bodyPr/>
          <a:lstStyle/>
          <a:p>
            <a:r>
              <a:rPr lang="en-US" dirty="0" smtClean="0"/>
              <a:t>Dr. Salahuddin Shaikh</a:t>
            </a:r>
            <a:endParaRPr lang="en-US" dirty="0"/>
          </a:p>
        </p:txBody>
      </p:sp>
    </p:spTree>
    <p:extLst>
      <p:ext uri="{BB962C8B-B14F-4D97-AF65-F5344CB8AC3E}">
        <p14:creationId xmlns:p14="http://schemas.microsoft.com/office/powerpoint/2010/main" val="47158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3415" y="1363980"/>
            <a:ext cx="8029575" cy="4495800"/>
          </a:xfrm>
          <a:prstGeom prst="rect">
            <a:avLst/>
          </a:prstGeom>
        </p:spPr>
      </p:pic>
    </p:spTree>
    <p:extLst>
      <p:ext uri="{BB962C8B-B14F-4D97-AF65-F5344CB8AC3E}">
        <p14:creationId xmlns:p14="http://schemas.microsoft.com/office/powerpoint/2010/main" val="208726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6450" y="1209675"/>
            <a:ext cx="8039100" cy="4438650"/>
          </a:xfrm>
          <a:prstGeom prst="rect">
            <a:avLst/>
          </a:prstGeom>
        </p:spPr>
      </p:pic>
    </p:spTree>
    <p:extLst>
      <p:ext uri="{BB962C8B-B14F-4D97-AF65-F5344CB8AC3E}">
        <p14:creationId xmlns:p14="http://schemas.microsoft.com/office/powerpoint/2010/main" val="116540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2162" y="1114425"/>
            <a:ext cx="8067675" cy="4629150"/>
          </a:xfrm>
          <a:prstGeom prst="rect">
            <a:avLst/>
          </a:prstGeom>
        </p:spPr>
      </p:pic>
    </p:spTree>
    <p:extLst>
      <p:ext uri="{BB962C8B-B14F-4D97-AF65-F5344CB8AC3E}">
        <p14:creationId xmlns:p14="http://schemas.microsoft.com/office/powerpoint/2010/main" val="155099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85987" y="1304925"/>
            <a:ext cx="7820025" cy="4248150"/>
          </a:xfrm>
          <a:prstGeom prst="rect">
            <a:avLst/>
          </a:prstGeom>
        </p:spPr>
      </p:pic>
    </p:spTree>
    <p:extLst>
      <p:ext uri="{BB962C8B-B14F-4D97-AF65-F5344CB8AC3E}">
        <p14:creationId xmlns:p14="http://schemas.microsoft.com/office/powerpoint/2010/main" val="1744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5125" y="1495425"/>
            <a:ext cx="6381750" cy="3867150"/>
          </a:xfrm>
          <a:prstGeom prst="rect">
            <a:avLst/>
          </a:prstGeom>
        </p:spPr>
      </p:pic>
    </p:spTree>
    <p:extLst>
      <p:ext uri="{BB962C8B-B14F-4D97-AF65-F5344CB8AC3E}">
        <p14:creationId xmlns:p14="http://schemas.microsoft.com/office/powerpoint/2010/main" val="304922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86087" y="1919287"/>
            <a:ext cx="6219825" cy="3019425"/>
          </a:xfrm>
          <a:prstGeom prst="rect">
            <a:avLst/>
          </a:prstGeom>
        </p:spPr>
      </p:pic>
    </p:spTree>
    <p:extLst>
      <p:ext uri="{BB962C8B-B14F-4D97-AF65-F5344CB8AC3E}">
        <p14:creationId xmlns:p14="http://schemas.microsoft.com/office/powerpoint/2010/main" val="716115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900" y="1471612"/>
            <a:ext cx="7696200" cy="3914775"/>
          </a:xfrm>
          <a:prstGeom prst="rect">
            <a:avLst/>
          </a:prstGeom>
        </p:spPr>
      </p:pic>
    </p:spTree>
    <p:extLst>
      <p:ext uri="{BB962C8B-B14F-4D97-AF65-F5344CB8AC3E}">
        <p14:creationId xmlns:p14="http://schemas.microsoft.com/office/powerpoint/2010/main" val="4079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of Spark</a:t>
            </a:r>
            <a:br>
              <a:rPr lang="en-US" dirty="0"/>
            </a:br>
            <a:endParaRPr lang="en-US" dirty="0"/>
          </a:p>
        </p:txBody>
      </p:sp>
      <p:sp>
        <p:nvSpPr>
          <p:cNvPr id="3" name="Content Placeholder 2"/>
          <p:cNvSpPr>
            <a:spLocks noGrp="1"/>
          </p:cNvSpPr>
          <p:nvPr>
            <p:ph idx="1"/>
          </p:nvPr>
        </p:nvSpPr>
        <p:spPr/>
        <p:txBody>
          <a:bodyPr/>
          <a:lstStyle/>
          <a:p>
            <a:r>
              <a:rPr lang="en-US" dirty="0"/>
              <a:t>The main components of the Spark </a:t>
            </a:r>
            <a:r>
              <a:rPr lang="en-US" dirty="0">
                <a:hlinkClick r:id="rId2"/>
              </a:rPr>
              <a:t>Ecosystem</a:t>
            </a:r>
            <a:r>
              <a:rPr lang="en-US" dirty="0"/>
              <a:t> are explained below:</a:t>
            </a:r>
          </a:p>
        </p:txBody>
      </p:sp>
      <p:pic>
        <p:nvPicPr>
          <p:cNvPr id="4" name="Picture 3"/>
          <p:cNvPicPr>
            <a:picLocks noChangeAspect="1"/>
          </p:cNvPicPr>
          <p:nvPr/>
        </p:nvPicPr>
        <p:blipFill>
          <a:blip r:embed="rId3"/>
          <a:stretch>
            <a:fillRect/>
          </a:stretch>
        </p:blipFill>
        <p:spPr>
          <a:xfrm>
            <a:off x="3131439" y="2833878"/>
            <a:ext cx="5505450" cy="3676650"/>
          </a:xfrm>
          <a:prstGeom prst="rect">
            <a:avLst/>
          </a:prstGeom>
        </p:spPr>
      </p:pic>
    </p:spTree>
    <p:extLst>
      <p:ext uri="{BB962C8B-B14F-4D97-AF65-F5344CB8AC3E}">
        <p14:creationId xmlns:p14="http://schemas.microsoft.com/office/powerpoint/2010/main" val="169705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of Spark</a:t>
            </a:r>
            <a:br>
              <a:rPr lang="en-US" dirty="0"/>
            </a:br>
            <a:endParaRPr lang="en-US" dirty="0"/>
          </a:p>
        </p:txBody>
      </p:sp>
      <p:sp>
        <p:nvSpPr>
          <p:cNvPr id="3" name="Content Placeholder 2"/>
          <p:cNvSpPr>
            <a:spLocks noGrp="1"/>
          </p:cNvSpPr>
          <p:nvPr>
            <p:ph idx="1"/>
          </p:nvPr>
        </p:nvSpPr>
        <p:spPr/>
        <p:txBody>
          <a:bodyPr/>
          <a:lstStyle/>
          <a:p>
            <a:r>
              <a:rPr lang="en-US" dirty="0"/>
              <a:t>The main components of the Spark </a:t>
            </a:r>
            <a:r>
              <a:rPr lang="en-US" dirty="0">
                <a:hlinkClick r:id="rId2"/>
              </a:rPr>
              <a:t>Ecosystem</a:t>
            </a:r>
            <a:r>
              <a:rPr lang="en-US" dirty="0"/>
              <a:t> are explained below:</a:t>
            </a:r>
          </a:p>
        </p:txBody>
      </p:sp>
      <p:pic>
        <p:nvPicPr>
          <p:cNvPr id="5" name="Picture 4"/>
          <p:cNvPicPr>
            <a:picLocks noChangeAspect="1"/>
          </p:cNvPicPr>
          <p:nvPr/>
        </p:nvPicPr>
        <p:blipFill>
          <a:blip r:embed="rId3"/>
          <a:stretch>
            <a:fillRect/>
          </a:stretch>
        </p:blipFill>
        <p:spPr>
          <a:xfrm>
            <a:off x="2422331" y="2683324"/>
            <a:ext cx="7550538" cy="3626036"/>
          </a:xfrm>
          <a:prstGeom prst="rect">
            <a:avLst/>
          </a:prstGeom>
        </p:spPr>
      </p:pic>
    </p:spTree>
    <p:extLst>
      <p:ext uri="{BB962C8B-B14F-4D97-AF65-F5344CB8AC3E}">
        <p14:creationId xmlns:p14="http://schemas.microsoft.com/office/powerpoint/2010/main" val="16001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05959"/>
          </a:xfrm>
        </p:spPr>
        <p:txBody>
          <a:bodyPr/>
          <a:lstStyle/>
          <a:p>
            <a:r>
              <a:rPr lang="en-US" dirty="0"/>
              <a:t>Ecosystem of </a:t>
            </a:r>
            <a:r>
              <a:rPr lang="en-US" dirty="0" smtClean="0"/>
              <a:t>Spark</a:t>
            </a:r>
            <a:endParaRPr lang="en-US" dirty="0"/>
          </a:p>
        </p:txBody>
      </p:sp>
      <p:sp>
        <p:nvSpPr>
          <p:cNvPr id="3" name="Content Placeholder 2"/>
          <p:cNvSpPr>
            <a:spLocks noGrp="1"/>
          </p:cNvSpPr>
          <p:nvPr>
            <p:ph idx="1"/>
          </p:nvPr>
        </p:nvSpPr>
        <p:spPr>
          <a:xfrm>
            <a:off x="1024127" y="1491175"/>
            <a:ext cx="9720073" cy="4023360"/>
          </a:xfrm>
        </p:spPr>
        <p:txBody>
          <a:bodyPr>
            <a:noAutofit/>
          </a:bodyPr>
          <a:lstStyle/>
          <a:p>
            <a:pPr algn="just"/>
            <a:r>
              <a:rPr lang="en-US" sz="2600" b="1" dirty="0"/>
              <a:t>Apache Spark Core:</a:t>
            </a:r>
            <a:r>
              <a:rPr lang="en-US" sz="2600" dirty="0"/>
              <a:t> Apache Spark Core can be defined as an underlying normal execution engine for the platform of Spark. It facilitates referencing data sets and in-memory computing within the external storage structures.</a:t>
            </a:r>
          </a:p>
          <a:p>
            <a:pPr algn="just"/>
            <a:r>
              <a:rPr lang="en-US" sz="2600" b="1" dirty="0"/>
              <a:t>Spark SQL:</a:t>
            </a:r>
            <a:r>
              <a:rPr lang="en-US" sz="2600" dirty="0"/>
              <a:t> This component is a module of Apache Spark for operating with many kinds of structured data. Various interfaces provided by Spark SQL facilitates Spark along with a lot of information regarding both the computation and data being implemented.</a:t>
            </a:r>
          </a:p>
          <a:p>
            <a:pPr algn="just"/>
            <a:r>
              <a:rPr lang="en-US" sz="2600" b="1" dirty="0"/>
              <a:t>Spark Streaming:</a:t>
            </a:r>
            <a:r>
              <a:rPr lang="en-US" sz="2600" dirty="0"/>
              <a:t> Spark streaming permits Spark for processing streaming data in </a:t>
            </a:r>
            <a:r>
              <a:rPr lang="en-US" sz="2600" b="1" dirty="0"/>
              <a:t>real-time</a:t>
            </a:r>
            <a:r>
              <a:rPr lang="en-US" sz="2600" dirty="0"/>
              <a:t>. The data could be inhaling from several sources such as Hadoop Distributed File System (HDFS), Flume, and </a:t>
            </a:r>
            <a:r>
              <a:rPr lang="en-US" sz="2600" dirty="0" err="1"/>
              <a:t>Kafta</a:t>
            </a:r>
            <a:r>
              <a:rPr lang="en-US" sz="2600" dirty="0"/>
              <a:t>. After that data could be processed with complex algorithms and then pushed out towards the live dashboards, databases, and file systems.</a:t>
            </a:r>
          </a:p>
          <a:p>
            <a:pPr algn="just"/>
            <a:endParaRPr lang="en-US" sz="2600" dirty="0"/>
          </a:p>
        </p:txBody>
      </p:sp>
    </p:spTree>
    <p:extLst>
      <p:ext uri="{BB962C8B-B14F-4D97-AF65-F5344CB8AC3E}">
        <p14:creationId xmlns:p14="http://schemas.microsoft.com/office/powerpoint/2010/main" val="242795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06914"/>
            <a:ext cx="9720072" cy="1499616"/>
          </a:xfrm>
        </p:spPr>
        <p:txBody>
          <a:bodyPr/>
          <a:lstStyle/>
          <a:p>
            <a:r>
              <a:rPr lang="en-US" dirty="0"/>
              <a:t>Spark Big </a:t>
            </a:r>
            <a:r>
              <a:rPr lang="en-US" dirty="0" smtClean="0"/>
              <a:t>Data</a:t>
            </a:r>
            <a:endParaRPr lang="en-US" dirty="0"/>
          </a:p>
        </p:txBody>
      </p:sp>
      <p:sp>
        <p:nvSpPr>
          <p:cNvPr id="3" name="Content Placeholder 2"/>
          <p:cNvSpPr>
            <a:spLocks noGrp="1"/>
          </p:cNvSpPr>
          <p:nvPr>
            <p:ph idx="1"/>
          </p:nvPr>
        </p:nvSpPr>
        <p:spPr>
          <a:xfrm>
            <a:off x="661182" y="1849902"/>
            <a:ext cx="11254153" cy="4818184"/>
          </a:xfrm>
        </p:spPr>
        <p:txBody>
          <a:bodyPr>
            <a:noAutofit/>
          </a:bodyPr>
          <a:lstStyle/>
          <a:p>
            <a:pPr algn="just">
              <a:buFont typeface="Wingdings" panose="05000000000000000000" pitchFamily="2" charset="2"/>
              <a:buChar char="§"/>
            </a:pPr>
            <a:r>
              <a:rPr lang="en-US" sz="3000" dirty="0">
                <a:latin typeface="Times New Roman" panose="02020603050405020304" pitchFamily="18" charset="0"/>
                <a:cs typeface="Times New Roman" panose="02020603050405020304" pitchFamily="18" charset="0"/>
              </a:rPr>
              <a:t>Spark has been proposed by Apache Software Foundation to speed up the software process of Hadoop computational computing. Spark includes its cluster management, while Hadoop is only one of the forms for implementing Spark</a:t>
            </a:r>
            <a:r>
              <a:rPr lang="en-US" sz="3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3000" dirty="0">
                <a:latin typeface="Times New Roman" panose="02020603050405020304" pitchFamily="18" charset="0"/>
                <a:cs typeface="Times New Roman" panose="02020603050405020304" pitchFamily="18" charset="0"/>
              </a:rPr>
              <a:t>Basically Spark is a framework – in the same way that Hadoop is – which provides a number of inter-connected platforms, systems and standards for Big Data projects</a:t>
            </a:r>
            <a:r>
              <a:rPr lang="en-US" sz="30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3000" dirty="0">
                <a:latin typeface="Times New Roman" panose="02020603050405020304" pitchFamily="18" charset="0"/>
                <a:cs typeface="Times New Roman" panose="02020603050405020304" pitchFamily="18" charset="0"/>
              </a:rPr>
              <a:t>Like Hadoop, Spark is open-source and under the wing of the Apache Software Foundation. Essentially, open-source means the code can be freely used by anyone.</a:t>
            </a:r>
          </a:p>
        </p:txBody>
      </p:sp>
    </p:spTree>
    <p:extLst>
      <p:ext uri="{BB962C8B-B14F-4D97-AF65-F5344CB8AC3E}">
        <p14:creationId xmlns:p14="http://schemas.microsoft.com/office/powerpoint/2010/main" val="201063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05959"/>
          </a:xfrm>
        </p:spPr>
        <p:txBody>
          <a:bodyPr/>
          <a:lstStyle/>
          <a:p>
            <a:r>
              <a:rPr lang="en-US" dirty="0"/>
              <a:t>Ecosystem of </a:t>
            </a:r>
            <a:r>
              <a:rPr lang="en-US" dirty="0" smtClean="0"/>
              <a:t>Spark</a:t>
            </a:r>
            <a:endParaRPr lang="en-US" dirty="0"/>
          </a:p>
        </p:txBody>
      </p:sp>
      <p:sp>
        <p:nvSpPr>
          <p:cNvPr id="3" name="Content Placeholder 2"/>
          <p:cNvSpPr>
            <a:spLocks noGrp="1"/>
          </p:cNvSpPr>
          <p:nvPr>
            <p:ph idx="1"/>
          </p:nvPr>
        </p:nvSpPr>
        <p:spPr>
          <a:xfrm>
            <a:off x="1024127" y="1491175"/>
            <a:ext cx="9720073" cy="4023360"/>
          </a:xfrm>
        </p:spPr>
        <p:txBody>
          <a:bodyPr>
            <a:noAutofit/>
          </a:bodyPr>
          <a:lstStyle/>
          <a:p>
            <a:pPr algn="just"/>
            <a:r>
              <a:rPr lang="en-US" sz="2600" b="1" dirty="0">
                <a:hlinkClick r:id="rId2"/>
              </a:rPr>
              <a:t>Machine Learning Library (</a:t>
            </a:r>
            <a:r>
              <a:rPr lang="en-US" sz="2600" b="1" dirty="0" err="1">
                <a:hlinkClick r:id="rId2"/>
              </a:rPr>
              <a:t>MLlib</a:t>
            </a:r>
            <a:r>
              <a:rPr lang="en-US" sz="2600" b="1" dirty="0">
                <a:hlinkClick r:id="rId2"/>
              </a:rPr>
              <a:t>)</a:t>
            </a:r>
            <a:r>
              <a:rPr lang="en-US" sz="2600" b="1" dirty="0"/>
              <a:t>:</a:t>
            </a:r>
            <a:r>
              <a:rPr lang="en-US" sz="2600" dirty="0"/>
              <a:t> Apache Spark is armed with a prosperous library called </a:t>
            </a:r>
            <a:r>
              <a:rPr lang="en-US" sz="2600" dirty="0" err="1"/>
              <a:t>MLlib</a:t>
            </a:r>
            <a:r>
              <a:rPr lang="en-US" sz="2600" dirty="0"/>
              <a:t>. The </a:t>
            </a:r>
            <a:r>
              <a:rPr lang="en-US" sz="2600" dirty="0" err="1"/>
              <a:t>MLlib</a:t>
            </a:r>
            <a:r>
              <a:rPr lang="en-US" sz="2600" dirty="0"/>
              <a:t> includes a wide range of machine learning algorithms collaborative filtering, clustering, regression, and classifications. Also, it contains other resources for tuning, evaluating, and constructing ML pipelines. Each of these functionalities supports Spark scale-out around the cluster.</a:t>
            </a:r>
          </a:p>
          <a:p>
            <a:pPr algn="just"/>
            <a:r>
              <a:rPr lang="en-US" sz="2600" b="1" dirty="0" err="1"/>
              <a:t>GraphX</a:t>
            </a:r>
            <a:r>
              <a:rPr lang="en-US" sz="2600" b="1" dirty="0"/>
              <a:t>:</a:t>
            </a:r>
            <a:r>
              <a:rPr lang="en-US" sz="2600" dirty="0"/>
              <a:t> Apache Spark comes using a library for manipulating graph databases and implement computations known as </a:t>
            </a:r>
            <a:r>
              <a:rPr lang="en-US" sz="2600" dirty="0" err="1"/>
              <a:t>GraphX</a:t>
            </a:r>
            <a:r>
              <a:rPr lang="en-US" sz="2600" dirty="0"/>
              <a:t>. This component unifies Extract, Transform, and Load (ETL) process, constant graph computation, and exploratory analysis in an individual system.</a:t>
            </a:r>
          </a:p>
        </p:txBody>
      </p:sp>
    </p:spTree>
    <p:extLst>
      <p:ext uri="{BB962C8B-B14F-4D97-AF65-F5344CB8AC3E}">
        <p14:creationId xmlns:p14="http://schemas.microsoft.com/office/powerpoint/2010/main" val="1870568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t>
            </a:r>
            <a:r>
              <a:rPr lang="en-US" dirty="0" smtClean="0"/>
              <a:t>Spark</a:t>
            </a:r>
            <a:endParaRPr lang="en-US" dirty="0"/>
          </a:p>
        </p:txBody>
      </p:sp>
      <p:sp>
        <p:nvSpPr>
          <p:cNvPr id="3" name="Content Placeholder 2"/>
          <p:cNvSpPr>
            <a:spLocks noGrp="1"/>
          </p:cNvSpPr>
          <p:nvPr>
            <p:ph idx="1"/>
          </p:nvPr>
        </p:nvSpPr>
        <p:spPr>
          <a:xfrm>
            <a:off x="1024128" y="1821766"/>
            <a:ext cx="9720073" cy="4023360"/>
          </a:xfrm>
        </p:spPr>
        <p:txBody>
          <a:bodyPr>
            <a:noAutofit/>
          </a:bodyPr>
          <a:lstStyle/>
          <a:p>
            <a:pPr algn="just"/>
            <a:r>
              <a:rPr lang="en-US" sz="2600" dirty="0"/>
              <a:t>The architecture of Spark contains three of the main elements which are listed below:</a:t>
            </a:r>
          </a:p>
          <a:p>
            <a:pPr algn="just"/>
            <a:r>
              <a:rPr lang="en-US" sz="2600" b="1" dirty="0"/>
              <a:t>API</a:t>
            </a:r>
            <a:endParaRPr lang="en-US" sz="2600" dirty="0"/>
          </a:p>
          <a:p>
            <a:pPr algn="just"/>
            <a:r>
              <a:rPr lang="en-US" sz="2600" b="1" dirty="0"/>
              <a:t>Data Storage</a:t>
            </a:r>
            <a:endParaRPr lang="en-US" sz="2600" dirty="0"/>
          </a:p>
          <a:p>
            <a:pPr algn="just"/>
            <a:r>
              <a:rPr lang="en-US" sz="2600" b="1" dirty="0"/>
              <a:t>Resource Management</a:t>
            </a:r>
            <a:endParaRPr lang="en-US" sz="2600" dirty="0"/>
          </a:p>
          <a:p>
            <a:pPr algn="just"/>
            <a:r>
              <a:rPr lang="en-US" sz="2600" dirty="0"/>
              <a:t>Let's defines these elements in detail.</a:t>
            </a:r>
          </a:p>
          <a:p>
            <a:pPr algn="just"/>
            <a:r>
              <a:rPr lang="en-US" sz="2600" b="1" dirty="0"/>
              <a:t>API</a:t>
            </a:r>
            <a:endParaRPr lang="en-US" sz="2600" dirty="0"/>
          </a:p>
          <a:p>
            <a:pPr algn="just"/>
            <a:r>
              <a:rPr lang="en-US" sz="2600" dirty="0"/>
              <a:t>This element facilitates many developers of the applications for creating Spark-based applications with a classic API interface. Spark offers API for Python, Java, and Scala programming languages.</a:t>
            </a:r>
          </a:p>
          <a:p>
            <a:pPr algn="just"/>
            <a:endParaRPr lang="en-US" sz="2600" dirty="0"/>
          </a:p>
        </p:txBody>
      </p:sp>
    </p:spTree>
    <p:extLst>
      <p:ext uri="{BB962C8B-B14F-4D97-AF65-F5344CB8AC3E}">
        <p14:creationId xmlns:p14="http://schemas.microsoft.com/office/powerpoint/2010/main" val="1197521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t>
            </a:r>
            <a:r>
              <a:rPr lang="en-US" dirty="0" smtClean="0"/>
              <a:t>Spark</a:t>
            </a:r>
            <a:endParaRPr lang="en-US" dirty="0"/>
          </a:p>
        </p:txBody>
      </p:sp>
      <p:sp>
        <p:nvSpPr>
          <p:cNvPr id="3" name="Content Placeholder 2"/>
          <p:cNvSpPr>
            <a:spLocks noGrp="1"/>
          </p:cNvSpPr>
          <p:nvPr>
            <p:ph idx="1"/>
          </p:nvPr>
        </p:nvSpPr>
        <p:spPr>
          <a:xfrm>
            <a:off x="1024128" y="1821766"/>
            <a:ext cx="9720073" cy="4023360"/>
          </a:xfrm>
        </p:spPr>
        <p:txBody>
          <a:bodyPr>
            <a:noAutofit/>
          </a:bodyPr>
          <a:lstStyle/>
          <a:p>
            <a:pPr algn="just"/>
            <a:r>
              <a:rPr lang="en-US" sz="2800" b="1" dirty="0"/>
              <a:t>Data Storage</a:t>
            </a:r>
            <a:endParaRPr lang="en-US" sz="2800" dirty="0"/>
          </a:p>
          <a:p>
            <a:pPr algn="just"/>
            <a:r>
              <a:rPr lang="en-US" sz="2800" dirty="0"/>
              <a:t>Spark applies the Hadoop Distributed File System for various purposes of data storage. It works with any data source that is compatible with Hadoop including Cassandra, </a:t>
            </a:r>
            <a:r>
              <a:rPr lang="en-US" sz="2800" dirty="0" err="1"/>
              <a:t>HBase</a:t>
            </a:r>
            <a:r>
              <a:rPr lang="en-US" sz="2800" dirty="0"/>
              <a:t>, HDFS, etc.</a:t>
            </a:r>
          </a:p>
          <a:p>
            <a:pPr algn="just"/>
            <a:r>
              <a:rPr lang="en-US" sz="2800" b="1" dirty="0"/>
              <a:t>Resource Management</a:t>
            </a:r>
            <a:endParaRPr lang="en-US" sz="2800" dirty="0"/>
          </a:p>
          <a:p>
            <a:pPr algn="just"/>
            <a:r>
              <a:rPr lang="en-US" sz="2800" dirty="0"/>
              <a:t>The Spark could be expanded as the stand-alone server. Also, it can be expanded on any shared computing framework such as YARN or </a:t>
            </a:r>
            <a:r>
              <a:rPr lang="en-US" sz="2800" dirty="0" err="1"/>
              <a:t>Mesos</a:t>
            </a:r>
            <a:r>
              <a:rPr lang="en-US" sz="2800" dirty="0"/>
              <a:t>.</a:t>
            </a:r>
          </a:p>
        </p:txBody>
      </p:sp>
    </p:spTree>
    <p:extLst>
      <p:ext uri="{BB962C8B-B14F-4D97-AF65-F5344CB8AC3E}">
        <p14:creationId xmlns:p14="http://schemas.microsoft.com/office/powerpoint/2010/main" val="90851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in Spark</a:t>
            </a:r>
            <a:br>
              <a:rPr lang="en-US" dirty="0"/>
            </a:br>
            <a:endParaRPr lang="en-US" dirty="0"/>
          </a:p>
        </p:txBody>
      </p:sp>
      <p:sp>
        <p:nvSpPr>
          <p:cNvPr id="3" name="Content Placeholder 2"/>
          <p:cNvSpPr>
            <a:spLocks noGrp="1"/>
          </p:cNvSpPr>
          <p:nvPr>
            <p:ph idx="1"/>
          </p:nvPr>
        </p:nvSpPr>
        <p:spPr>
          <a:xfrm>
            <a:off x="1024128" y="1652954"/>
            <a:ext cx="9720073" cy="4023360"/>
          </a:xfrm>
        </p:spPr>
        <p:txBody>
          <a:bodyPr>
            <a:noAutofit/>
          </a:bodyPr>
          <a:lstStyle/>
          <a:p>
            <a:pPr algn="just"/>
            <a:r>
              <a:rPr lang="en-US" sz="2600" dirty="0"/>
              <a:t>RDD stands for </a:t>
            </a:r>
            <a:r>
              <a:rPr lang="en-US" sz="2600" b="1" dirty="0"/>
              <a:t>Resilient Distributed Dataset</a:t>
            </a:r>
            <a:r>
              <a:rPr lang="en-US" sz="2600" dirty="0"/>
              <a:t>. It is a core concept within the Spark framework. Assume RDD like any table inside the database. It could take any data type. Spark can store data in Resilient Distributed Dataset on distinct partitions.</a:t>
            </a:r>
            <a:br>
              <a:rPr lang="en-US" sz="2600" dirty="0"/>
            </a:br>
            <a:r>
              <a:rPr lang="en-US" sz="2600" dirty="0"/>
              <a:t>These datasets can support to rearrange the computations and upgrading the processing of data.</a:t>
            </a:r>
            <a:br>
              <a:rPr lang="en-US" sz="2600" dirty="0"/>
            </a:br>
            <a:r>
              <a:rPr lang="en-US" sz="2600" dirty="0"/>
              <a:t>Also, these datasets are fault-tolerant due to the RDD which understands how to re-compute and recreate the datasets.</a:t>
            </a:r>
            <a:br>
              <a:rPr lang="en-US" sz="2600" dirty="0"/>
            </a:br>
            <a:r>
              <a:rPr lang="en-US" sz="2600" dirty="0"/>
              <a:t>Resilient Distributed Datasets are immutable. We can change RDD using a transformation. However, this transformation will return us to a newer RDD while the actual RDD endures the same.</a:t>
            </a:r>
            <a:br>
              <a:rPr lang="en-US" sz="2600" dirty="0"/>
            </a:br>
            <a:r>
              <a:rPr lang="en-US" sz="2600" dirty="0"/>
              <a:t>In more detail, RDD provides its support for two kinds of operations:</a:t>
            </a:r>
          </a:p>
        </p:txBody>
      </p:sp>
    </p:spTree>
    <p:extLst>
      <p:ext uri="{BB962C8B-B14F-4D97-AF65-F5344CB8AC3E}">
        <p14:creationId xmlns:p14="http://schemas.microsoft.com/office/powerpoint/2010/main" val="43247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21360" y="81281"/>
            <a:ext cx="11033760" cy="3423920"/>
          </a:xfrm>
          <a:prstGeom prst="rect">
            <a:avLst/>
          </a:prstGeom>
        </p:spPr>
      </p:pic>
      <p:pic>
        <p:nvPicPr>
          <p:cNvPr id="5" name="Picture 4"/>
          <p:cNvPicPr>
            <a:picLocks noChangeAspect="1"/>
          </p:cNvPicPr>
          <p:nvPr/>
        </p:nvPicPr>
        <p:blipFill>
          <a:blip r:embed="rId3"/>
          <a:stretch>
            <a:fillRect/>
          </a:stretch>
        </p:blipFill>
        <p:spPr>
          <a:xfrm>
            <a:off x="721360" y="3940749"/>
            <a:ext cx="5054860" cy="2349621"/>
          </a:xfrm>
          <a:prstGeom prst="rect">
            <a:avLst/>
          </a:prstGeom>
        </p:spPr>
      </p:pic>
      <p:pic>
        <p:nvPicPr>
          <p:cNvPr id="6" name="Picture 5"/>
          <p:cNvPicPr>
            <a:picLocks noChangeAspect="1"/>
          </p:cNvPicPr>
          <p:nvPr/>
        </p:nvPicPr>
        <p:blipFill>
          <a:blip r:embed="rId4"/>
          <a:stretch>
            <a:fillRect/>
          </a:stretch>
        </p:blipFill>
        <p:spPr>
          <a:xfrm>
            <a:off x="6159989" y="3688003"/>
            <a:ext cx="5683542" cy="2997354"/>
          </a:xfrm>
          <a:prstGeom prst="rect">
            <a:avLst/>
          </a:prstGeom>
        </p:spPr>
      </p:pic>
    </p:spTree>
    <p:extLst>
      <p:ext uri="{BB962C8B-B14F-4D97-AF65-F5344CB8AC3E}">
        <p14:creationId xmlns:p14="http://schemas.microsoft.com/office/powerpoint/2010/main" val="365930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7271" y="145962"/>
            <a:ext cx="4670569" cy="3543482"/>
          </a:xfrm>
          <a:prstGeom prst="rect">
            <a:avLst/>
          </a:prstGeom>
        </p:spPr>
      </p:pic>
      <p:pic>
        <p:nvPicPr>
          <p:cNvPr id="7" name="Picture 6"/>
          <p:cNvPicPr>
            <a:picLocks noChangeAspect="1"/>
          </p:cNvPicPr>
          <p:nvPr/>
        </p:nvPicPr>
        <p:blipFill>
          <a:blip r:embed="rId3"/>
          <a:stretch>
            <a:fillRect/>
          </a:stretch>
        </p:blipFill>
        <p:spPr>
          <a:xfrm>
            <a:off x="5740400" y="145962"/>
            <a:ext cx="6451600" cy="3543482"/>
          </a:xfrm>
          <a:prstGeom prst="rect">
            <a:avLst/>
          </a:prstGeom>
        </p:spPr>
      </p:pic>
      <p:pic>
        <p:nvPicPr>
          <p:cNvPr id="8" name="Picture 7"/>
          <p:cNvPicPr>
            <a:picLocks noChangeAspect="1"/>
          </p:cNvPicPr>
          <p:nvPr/>
        </p:nvPicPr>
        <p:blipFill>
          <a:blip r:embed="rId4"/>
          <a:stretch>
            <a:fillRect/>
          </a:stretch>
        </p:blipFill>
        <p:spPr>
          <a:xfrm>
            <a:off x="3062946" y="3769360"/>
            <a:ext cx="5715294" cy="3088640"/>
          </a:xfrm>
          <a:prstGeom prst="rect">
            <a:avLst/>
          </a:prstGeom>
        </p:spPr>
      </p:pic>
    </p:spTree>
    <p:extLst>
      <p:ext uri="{BB962C8B-B14F-4D97-AF65-F5344CB8AC3E}">
        <p14:creationId xmlns:p14="http://schemas.microsoft.com/office/powerpoint/2010/main" val="150363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in Spark</a:t>
            </a:r>
            <a:br>
              <a:rPr lang="en-US" dirty="0"/>
            </a:br>
            <a:endParaRPr lang="en-US" dirty="0"/>
          </a:p>
        </p:txBody>
      </p:sp>
      <p:sp>
        <p:nvSpPr>
          <p:cNvPr id="3" name="Content Placeholder 2"/>
          <p:cNvSpPr>
            <a:spLocks noGrp="1"/>
          </p:cNvSpPr>
          <p:nvPr>
            <p:ph idx="1"/>
          </p:nvPr>
        </p:nvSpPr>
        <p:spPr>
          <a:xfrm>
            <a:off x="1024128" y="1652954"/>
            <a:ext cx="10595786" cy="4023360"/>
          </a:xfrm>
        </p:spPr>
        <p:txBody>
          <a:bodyPr>
            <a:noAutofit/>
          </a:bodyPr>
          <a:lstStyle/>
          <a:p>
            <a:pPr marL="457200" indent="-457200">
              <a:buFont typeface="+mj-lt"/>
              <a:buAutoNum type="arabicPeriod"/>
            </a:pPr>
            <a:r>
              <a:rPr lang="en-US" b="1" dirty="0"/>
              <a:t>Action</a:t>
            </a:r>
            <a:endParaRPr lang="en-US" dirty="0"/>
          </a:p>
          <a:p>
            <a:pPr marL="457200" indent="-457200">
              <a:buFont typeface="+mj-lt"/>
              <a:buAutoNum type="arabicPeriod"/>
            </a:pPr>
            <a:r>
              <a:rPr lang="en-US" b="1" dirty="0"/>
              <a:t>Transformation</a:t>
            </a:r>
            <a:endParaRPr lang="en-US" dirty="0"/>
          </a:p>
          <a:p>
            <a:pPr>
              <a:buFont typeface="Wingdings" panose="05000000000000000000" pitchFamily="2" charset="2"/>
              <a:buChar char="§"/>
            </a:pPr>
            <a:r>
              <a:rPr lang="en-US" dirty="0"/>
              <a:t>Action</a:t>
            </a:r>
          </a:p>
          <a:p>
            <a:pPr>
              <a:buFont typeface="Wingdings" panose="05000000000000000000" pitchFamily="2" charset="2"/>
              <a:buChar char="§"/>
            </a:pPr>
            <a:r>
              <a:rPr lang="en-US" dirty="0"/>
              <a:t>This operation assesses and returns a newer value. Each query of data processing is computed and the final value will be returned if a function of action is called over an RDD object.</a:t>
            </a:r>
            <a:br>
              <a:rPr lang="en-US" dirty="0"/>
            </a:br>
            <a:r>
              <a:rPr lang="en-US" dirty="0"/>
              <a:t>A few of the operations of Action are </a:t>
            </a:r>
            <a:r>
              <a:rPr lang="en-US" dirty="0" smtClean="0"/>
              <a:t>for each</a:t>
            </a:r>
            <a:r>
              <a:rPr lang="en-US" dirty="0"/>
              <a:t>, </a:t>
            </a:r>
            <a:r>
              <a:rPr lang="en-US" smtClean="0"/>
              <a:t>count By Key</a:t>
            </a:r>
            <a:r>
              <a:rPr lang="en-US" dirty="0"/>
              <a:t>, take, first, count, collect, and reduce.</a:t>
            </a:r>
          </a:p>
          <a:p>
            <a:pPr>
              <a:buFont typeface="Wingdings" panose="05000000000000000000" pitchFamily="2" charset="2"/>
              <a:buChar char="§"/>
            </a:pPr>
            <a:r>
              <a:rPr lang="en-US" dirty="0"/>
              <a:t>Transformation</a:t>
            </a:r>
          </a:p>
          <a:p>
            <a:pPr>
              <a:buFont typeface="Wingdings" panose="05000000000000000000" pitchFamily="2" charset="2"/>
              <a:buChar char="§"/>
            </a:pPr>
            <a:r>
              <a:rPr lang="en-US" dirty="0"/>
              <a:t>Transformation does not return any single value. It returns a </a:t>
            </a:r>
            <a:r>
              <a:rPr lang="en-US" b="1" dirty="0"/>
              <a:t>newer RDD</a:t>
            </a:r>
            <a:r>
              <a:rPr lang="en-US" dirty="0"/>
              <a:t>. Nothing will be assessed if we call any function of transformation. It only holds the RDD and then returns a newer RDD</a:t>
            </a:r>
            <a:r>
              <a:rPr lang="en-US" dirty="0" smtClean="0"/>
              <a:t>.</a:t>
            </a:r>
            <a:endParaRPr lang="en-US" dirty="0"/>
          </a:p>
        </p:txBody>
      </p:sp>
    </p:spTree>
    <p:extLst>
      <p:ext uri="{BB962C8B-B14F-4D97-AF65-F5344CB8AC3E}">
        <p14:creationId xmlns:p14="http://schemas.microsoft.com/office/powerpoint/2010/main" val="3408923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in Spark</a:t>
            </a:r>
            <a:br>
              <a:rPr lang="en-US" dirty="0"/>
            </a:br>
            <a:endParaRPr lang="en-US" dirty="0"/>
          </a:p>
        </p:txBody>
      </p:sp>
      <p:sp>
        <p:nvSpPr>
          <p:cNvPr id="3" name="Content Placeholder 2"/>
          <p:cNvSpPr>
            <a:spLocks noGrp="1"/>
          </p:cNvSpPr>
          <p:nvPr>
            <p:ph idx="1"/>
          </p:nvPr>
        </p:nvSpPr>
        <p:spPr>
          <a:xfrm>
            <a:off x="1024128" y="1652954"/>
            <a:ext cx="10595786" cy="4023360"/>
          </a:xfrm>
        </p:spPr>
        <p:txBody>
          <a:bodyPr>
            <a:noAutofit/>
          </a:bodyPr>
          <a:lstStyle/>
          <a:p>
            <a:r>
              <a:rPr lang="en-US" sz="2800" dirty="0"/>
              <a:t>A few of the operations of Transformation are </a:t>
            </a:r>
            <a:r>
              <a:rPr lang="en-US" sz="2800" b="1" dirty="0"/>
              <a:t>coalesce, pipe, </a:t>
            </a:r>
            <a:r>
              <a:rPr lang="en-US" sz="2800" b="1" dirty="0" err="1"/>
              <a:t>aggregateByKey</a:t>
            </a:r>
            <a:r>
              <a:rPr lang="en-US" sz="2800" b="1" dirty="0"/>
              <a:t>, </a:t>
            </a:r>
            <a:r>
              <a:rPr lang="en-US" sz="2800" b="1" dirty="0" err="1"/>
              <a:t>reduceByKey</a:t>
            </a:r>
            <a:r>
              <a:rPr lang="en-US" sz="2800" b="1" dirty="0"/>
              <a:t>, </a:t>
            </a:r>
            <a:r>
              <a:rPr lang="en-US" sz="2800" b="1" dirty="0" err="1"/>
              <a:t>groupByKey</a:t>
            </a:r>
            <a:r>
              <a:rPr lang="en-US" sz="2800" b="1" dirty="0"/>
              <a:t>, </a:t>
            </a:r>
            <a:r>
              <a:rPr lang="en-US" sz="2800" b="1" dirty="0" err="1"/>
              <a:t>flatMap</a:t>
            </a:r>
            <a:r>
              <a:rPr lang="en-US" sz="2800" b="1" dirty="0"/>
              <a:t>, filter,</a:t>
            </a:r>
            <a:r>
              <a:rPr lang="en-US" sz="2800" dirty="0"/>
              <a:t> and </a:t>
            </a:r>
            <a:r>
              <a:rPr lang="en-US" sz="2800" b="1" dirty="0"/>
              <a:t>map</a:t>
            </a:r>
            <a:r>
              <a:rPr lang="en-US" sz="2800" dirty="0"/>
              <a:t>.</a:t>
            </a:r>
          </a:p>
        </p:txBody>
      </p:sp>
    </p:spTree>
    <p:extLst>
      <p:ext uri="{BB962C8B-B14F-4D97-AF65-F5344CB8AC3E}">
        <p14:creationId xmlns:p14="http://schemas.microsoft.com/office/powerpoint/2010/main" val="1430305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149117"/>
            <a:ext cx="11031884" cy="1499616"/>
          </a:xfrm>
        </p:spPr>
        <p:txBody>
          <a:bodyPr>
            <a:normAutofit/>
          </a:bodyPr>
          <a:lstStyle/>
          <a:p>
            <a:pPr algn="ctr"/>
            <a:r>
              <a:rPr lang="en-US" b="1" dirty="0"/>
              <a:t>concept of Resilient Distributed Dataset (RDD</a:t>
            </a:r>
            <a:r>
              <a:rPr lang="en-US" b="1" dirty="0" smtClean="0"/>
              <a:t>)</a:t>
            </a:r>
            <a:endParaRPr lang="en-US" dirty="0"/>
          </a:p>
        </p:txBody>
      </p:sp>
      <p:sp>
        <p:nvSpPr>
          <p:cNvPr id="3" name="Content Placeholder 2"/>
          <p:cNvSpPr>
            <a:spLocks noGrp="1"/>
          </p:cNvSpPr>
          <p:nvPr>
            <p:ph idx="1"/>
          </p:nvPr>
        </p:nvSpPr>
        <p:spPr>
          <a:xfrm>
            <a:off x="182880" y="1595275"/>
            <a:ext cx="11873132" cy="4023360"/>
          </a:xfrm>
        </p:spPr>
        <p:txBody>
          <a:bodyPr>
            <a:noAutofit/>
          </a:bodyPr>
          <a:lstStyle/>
          <a:p>
            <a:pPr algn="just"/>
            <a:r>
              <a:rPr lang="en-US" sz="3000" dirty="0"/>
              <a:t>RDD stands for Resilient Distribution Datasets. An RDD is a fault-tolerant collection of operational elements that run in parallel. The partitioned data in RDD is immutable and distributed in nature. There are primarily two types of RDD:</a:t>
            </a:r>
          </a:p>
          <a:p>
            <a:pPr marL="457200" indent="-457200" algn="just">
              <a:buFont typeface="+mj-lt"/>
              <a:buAutoNum type="arabicPeriod"/>
            </a:pPr>
            <a:r>
              <a:rPr lang="en-US" sz="3000" dirty="0"/>
              <a:t>Parallelized Collections: Here, the existing RDDs running parallel with one another.</a:t>
            </a:r>
          </a:p>
          <a:p>
            <a:pPr marL="457200" indent="-457200" algn="just">
              <a:buFont typeface="+mj-lt"/>
              <a:buAutoNum type="arabicPeriod"/>
            </a:pPr>
            <a:r>
              <a:rPr lang="en-US" sz="3000" dirty="0"/>
              <a:t>Hadoop Datasets: They perform functions on each file record in HDFS or other storage systems.</a:t>
            </a:r>
          </a:p>
          <a:p>
            <a:pPr algn="just"/>
            <a:r>
              <a:rPr lang="en-US" sz="3000" dirty="0"/>
              <a:t>RDDs are basically parts of data that are stored in the memory distributed across many nodes. RDDs are lazily evaluated in Spark. This lazy evaluation is what contributes to Spark’s speed.</a:t>
            </a:r>
          </a:p>
          <a:p>
            <a:pPr algn="just"/>
            <a:endParaRPr lang="en-US" sz="3000" dirty="0"/>
          </a:p>
        </p:txBody>
      </p:sp>
    </p:spTree>
    <p:extLst>
      <p:ext uri="{BB962C8B-B14F-4D97-AF65-F5344CB8AC3E}">
        <p14:creationId xmlns:p14="http://schemas.microsoft.com/office/powerpoint/2010/main" val="4032116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 we create RDDs in Spark</a:t>
            </a:r>
            <a:r>
              <a:rPr lang="en-US" b="1" dirty="0" smtClean="0"/>
              <a:t>?</a:t>
            </a:r>
            <a:endParaRPr lang="en-US" dirty="0"/>
          </a:p>
        </p:txBody>
      </p:sp>
      <p:pic>
        <p:nvPicPr>
          <p:cNvPr id="6" name="Picture 5"/>
          <p:cNvPicPr>
            <a:picLocks noChangeAspect="1"/>
          </p:cNvPicPr>
          <p:nvPr/>
        </p:nvPicPr>
        <p:blipFill>
          <a:blip r:embed="rId2"/>
          <a:stretch>
            <a:fillRect/>
          </a:stretch>
        </p:blipFill>
        <p:spPr>
          <a:xfrm>
            <a:off x="1024128" y="1913207"/>
            <a:ext cx="10230026" cy="4529796"/>
          </a:xfrm>
          <a:prstGeom prst="rect">
            <a:avLst/>
          </a:prstGeom>
        </p:spPr>
      </p:pic>
    </p:spTree>
    <p:extLst>
      <p:ext uri="{BB962C8B-B14F-4D97-AF65-F5344CB8AC3E}">
        <p14:creationId xmlns:p14="http://schemas.microsoft.com/office/powerpoint/2010/main" val="251513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Big Data</a:t>
            </a:r>
          </a:p>
        </p:txBody>
      </p:sp>
      <p:sp>
        <p:nvSpPr>
          <p:cNvPr id="3" name="Content Placeholder 2"/>
          <p:cNvSpPr>
            <a:spLocks noGrp="1"/>
          </p:cNvSpPr>
          <p:nvPr>
            <p:ph idx="1"/>
          </p:nvPr>
        </p:nvSpPr>
        <p:spPr>
          <a:xfrm>
            <a:off x="1024128" y="2286000"/>
            <a:ext cx="10806801" cy="4023360"/>
          </a:xfrm>
        </p:spPr>
        <p:txBody>
          <a:bodyPr>
            <a:noAutofit/>
          </a:bodyPr>
          <a:lstStyle/>
          <a:p>
            <a:pPr algn="just">
              <a:buFont typeface="Wingdings" panose="05000000000000000000" pitchFamily="2" charset="2"/>
              <a:buChar char="§"/>
            </a:pPr>
            <a:r>
              <a:rPr lang="en-US" sz="3000" dirty="0"/>
              <a:t>Spark applies Hadoop in two forms. The first form is </a:t>
            </a:r>
            <a:r>
              <a:rPr lang="en-US" sz="3000" b="1" dirty="0"/>
              <a:t>storage</a:t>
            </a:r>
            <a:r>
              <a:rPr lang="en-US" sz="3000" dirty="0"/>
              <a:t> and another one is </a:t>
            </a:r>
            <a:r>
              <a:rPr lang="en-US" sz="3000" b="1" dirty="0"/>
              <a:t>processing</a:t>
            </a:r>
            <a:r>
              <a:rPr lang="en-US" sz="3000" dirty="0"/>
              <a:t>. Thus, Spark includes its computation for cluster management and applies </a:t>
            </a:r>
            <a:r>
              <a:rPr lang="en-US" sz="3000" dirty="0">
                <a:hlinkClick r:id="rId2"/>
              </a:rPr>
              <a:t>Hadoop</a:t>
            </a:r>
            <a:r>
              <a:rPr lang="en-US" sz="3000" dirty="0"/>
              <a:t> for only storage purposes</a:t>
            </a:r>
            <a:r>
              <a:rPr lang="en-US" sz="3000" dirty="0" smtClean="0"/>
              <a:t>.</a:t>
            </a:r>
          </a:p>
          <a:p>
            <a:pPr algn="just">
              <a:buFont typeface="Wingdings" panose="05000000000000000000" pitchFamily="2" charset="2"/>
              <a:buChar char="§"/>
            </a:pPr>
            <a:r>
              <a:rPr lang="en-US" sz="3000" dirty="0"/>
              <a:t>Spark is seen by techies in the industry as a more advanced product than Hadoop – it is newer, and designed to work by processing data in chunks “in memory”. This means it transfers data from the physical, magnetic hard discs into far-faster electronic memory where processing can be carried out far more quickly – up to 100 times faster in some operations.</a:t>
            </a:r>
          </a:p>
        </p:txBody>
      </p:sp>
    </p:spTree>
    <p:extLst>
      <p:ext uri="{BB962C8B-B14F-4D97-AF65-F5344CB8AC3E}">
        <p14:creationId xmlns:p14="http://schemas.microsoft.com/office/powerpoint/2010/main" val="3105663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Can Apache Spark be used along with Hadoop? If yes, then how</a:t>
            </a:r>
            <a:r>
              <a:rPr lang="en-US" b="1" dirty="0" smtClean="0"/>
              <a:t>?</a:t>
            </a:r>
            <a:endParaRPr lang="en-US" dirty="0"/>
          </a:p>
        </p:txBody>
      </p:sp>
      <p:sp>
        <p:nvSpPr>
          <p:cNvPr id="3" name="Content Placeholder 2"/>
          <p:cNvSpPr>
            <a:spLocks noGrp="1"/>
          </p:cNvSpPr>
          <p:nvPr>
            <p:ph idx="1"/>
          </p:nvPr>
        </p:nvSpPr>
        <p:spPr>
          <a:xfrm>
            <a:off x="1024128" y="2084832"/>
            <a:ext cx="10455109" cy="4023360"/>
          </a:xfrm>
        </p:spPr>
        <p:txBody>
          <a:bodyPr/>
          <a:lstStyle/>
          <a:p>
            <a:pPr algn="just"/>
            <a:r>
              <a:rPr lang="en-US" dirty="0"/>
              <a:t>Yes! The main feature of Spark is its compatibility with Hadoop. This makes it a powerful framework as using the combination of these two helps to leverage the processing capacity of Spark by making use of the best of Hadoop’s YARN and HDFS features.</a:t>
            </a:r>
          </a:p>
        </p:txBody>
      </p:sp>
      <p:pic>
        <p:nvPicPr>
          <p:cNvPr id="4" name="Picture 3"/>
          <p:cNvPicPr>
            <a:picLocks noChangeAspect="1"/>
          </p:cNvPicPr>
          <p:nvPr/>
        </p:nvPicPr>
        <p:blipFill>
          <a:blip r:embed="rId2"/>
          <a:stretch>
            <a:fillRect/>
          </a:stretch>
        </p:blipFill>
        <p:spPr>
          <a:xfrm>
            <a:off x="2201740" y="3362325"/>
            <a:ext cx="8210550" cy="3495675"/>
          </a:xfrm>
          <a:prstGeom prst="rect">
            <a:avLst/>
          </a:prstGeom>
        </p:spPr>
      </p:pic>
    </p:spTree>
    <p:extLst>
      <p:ext uri="{BB962C8B-B14F-4D97-AF65-F5344CB8AC3E}">
        <p14:creationId xmlns:p14="http://schemas.microsoft.com/office/powerpoint/2010/main" val="1969288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Can Apache Spark be used along with Hadoop? If yes, then how?</a:t>
            </a:r>
            <a:endParaRPr lang="en-US" dirty="0"/>
          </a:p>
        </p:txBody>
      </p:sp>
      <p:sp>
        <p:nvSpPr>
          <p:cNvPr id="3" name="Content Placeholder 2"/>
          <p:cNvSpPr>
            <a:spLocks noGrp="1"/>
          </p:cNvSpPr>
          <p:nvPr>
            <p:ph idx="1"/>
          </p:nvPr>
        </p:nvSpPr>
        <p:spPr>
          <a:xfrm>
            <a:off x="1024128" y="2084832"/>
            <a:ext cx="10455109" cy="4023360"/>
          </a:xfrm>
        </p:spPr>
        <p:txBody>
          <a:bodyPr/>
          <a:lstStyle/>
          <a:p>
            <a:pPr algn="just"/>
            <a:r>
              <a:rPr lang="en-US" dirty="0"/>
              <a:t>Hadoop can be </a:t>
            </a:r>
            <a:r>
              <a:rPr lang="en-US" dirty="0" smtClean="0"/>
              <a:t>integrated </a:t>
            </a:r>
            <a:r>
              <a:rPr lang="en-US" dirty="0"/>
              <a:t>with Spark in the following ways</a:t>
            </a:r>
            <a:r>
              <a:rPr lang="en-US" dirty="0" smtClean="0"/>
              <a:t>:</a:t>
            </a:r>
          </a:p>
          <a:p>
            <a:pPr algn="just"/>
            <a:endParaRPr lang="en-US" dirty="0"/>
          </a:p>
          <a:p>
            <a:pPr algn="just"/>
            <a:r>
              <a:rPr lang="en-US" b="1" dirty="0"/>
              <a:t>HDFS</a:t>
            </a:r>
            <a:r>
              <a:rPr lang="en-US" dirty="0"/>
              <a:t>: Spark can be configured to run atop HDFS to leverage the feature of distributed replicated storage.</a:t>
            </a:r>
          </a:p>
          <a:p>
            <a:pPr algn="just"/>
            <a:r>
              <a:rPr lang="en-US" b="1" dirty="0" err="1"/>
              <a:t>MapReduce</a:t>
            </a:r>
            <a:r>
              <a:rPr lang="en-US" dirty="0"/>
              <a:t>: Spark can also be configured to run alongside the </a:t>
            </a:r>
            <a:r>
              <a:rPr lang="en-US" dirty="0" err="1"/>
              <a:t>MapReduce</a:t>
            </a:r>
            <a:r>
              <a:rPr lang="en-US" dirty="0"/>
              <a:t> in the same or different processing framework or Hadoop cluster. Spark and </a:t>
            </a:r>
            <a:r>
              <a:rPr lang="en-US" dirty="0" err="1"/>
              <a:t>MapReduce</a:t>
            </a:r>
            <a:r>
              <a:rPr lang="en-US" dirty="0"/>
              <a:t> can be used together to perform real-time and batch processing respectively.</a:t>
            </a:r>
          </a:p>
          <a:p>
            <a:pPr algn="just"/>
            <a:r>
              <a:rPr lang="en-US" b="1" dirty="0"/>
              <a:t>YARN</a:t>
            </a:r>
            <a:r>
              <a:rPr lang="en-US" dirty="0"/>
              <a:t>: Spark applications can be configured to run on YARN which acts as the cluster management framework</a:t>
            </a:r>
          </a:p>
          <a:p>
            <a:pPr algn="just"/>
            <a:endParaRPr lang="en-US" dirty="0"/>
          </a:p>
        </p:txBody>
      </p:sp>
    </p:spTree>
    <p:extLst>
      <p:ext uri="{BB962C8B-B14F-4D97-AF65-F5344CB8AC3E}">
        <p14:creationId xmlns:p14="http://schemas.microsoft.com/office/powerpoint/2010/main" val="1172135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Spark's </a:t>
            </a:r>
            <a:r>
              <a:rPr lang="en-US" b="1" dirty="0" err="1" smtClean="0"/>
              <a:t>GraphX</a:t>
            </a:r>
            <a:endParaRPr lang="en-US" dirty="0"/>
          </a:p>
        </p:txBody>
      </p:sp>
      <p:sp>
        <p:nvSpPr>
          <p:cNvPr id="3" name="Content Placeholder 2"/>
          <p:cNvSpPr>
            <a:spLocks noGrp="1"/>
          </p:cNvSpPr>
          <p:nvPr>
            <p:ph idx="1"/>
          </p:nvPr>
        </p:nvSpPr>
        <p:spPr/>
        <p:txBody>
          <a:bodyPr>
            <a:normAutofit/>
          </a:bodyPr>
          <a:lstStyle/>
          <a:p>
            <a:pPr algn="just"/>
            <a:r>
              <a:rPr lang="en-US" sz="3000" dirty="0"/>
              <a:t>Spark's </a:t>
            </a:r>
            <a:r>
              <a:rPr lang="en-US" sz="3000" dirty="0" err="1"/>
              <a:t>GraphX</a:t>
            </a:r>
            <a:r>
              <a:rPr lang="en-US" sz="3000" dirty="0"/>
              <a:t> is a distributed graph processing framework that provides a high-level API for performing graph computation on large-scale graphs. </a:t>
            </a:r>
            <a:r>
              <a:rPr lang="en-US" sz="3000" dirty="0" err="1"/>
              <a:t>GraphX</a:t>
            </a:r>
            <a:r>
              <a:rPr lang="en-US" sz="3000" dirty="0"/>
              <a:t> allows users to express graph computation as a series of transformations and provides optimized graph processing algorithms for various graph computations such as PageRank and Connected Components.</a:t>
            </a:r>
          </a:p>
        </p:txBody>
      </p:sp>
    </p:spTree>
    <p:extLst>
      <p:ext uri="{BB962C8B-B14F-4D97-AF65-F5344CB8AC3E}">
        <p14:creationId xmlns:p14="http://schemas.microsoft.com/office/powerpoint/2010/main" val="1153115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does it differ from other graph processing frameworks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lgn="just"/>
            <a:r>
              <a:rPr lang="en-US" sz="3000" dirty="0"/>
              <a:t>Compared to other graph processing frameworks such as Apache Graph and </a:t>
            </a:r>
            <a:r>
              <a:rPr lang="en-US" sz="3000" dirty="0">
                <a:hlinkClick r:id="rId2" tooltip="Apache Flink"/>
              </a:rPr>
              <a:t>Apache </a:t>
            </a:r>
            <a:r>
              <a:rPr lang="en-US" sz="3000" dirty="0" err="1">
                <a:hlinkClick r:id="rId2" tooltip="Apache Flink"/>
              </a:rPr>
              <a:t>Flink</a:t>
            </a:r>
            <a:r>
              <a:rPr lang="en-US" sz="3000" dirty="0"/>
              <a:t>, </a:t>
            </a:r>
            <a:r>
              <a:rPr lang="en-US" sz="3000" dirty="0" err="1"/>
              <a:t>GraphX</a:t>
            </a:r>
            <a:r>
              <a:rPr lang="en-US" sz="3000" dirty="0"/>
              <a:t> is tightly integrated with Spark and allows users to combine graph computation with other Spark features such as machine learning and streaming. </a:t>
            </a:r>
            <a:r>
              <a:rPr lang="en-US" sz="3000" dirty="0" err="1"/>
              <a:t>GraphX</a:t>
            </a:r>
            <a:r>
              <a:rPr lang="en-US" sz="3000" dirty="0"/>
              <a:t> provides a more concise API and better performance for iterative graph computations.</a:t>
            </a:r>
          </a:p>
        </p:txBody>
      </p:sp>
    </p:spTree>
    <p:extLst>
      <p:ext uri="{BB962C8B-B14F-4D97-AF65-F5344CB8AC3E}">
        <p14:creationId xmlns:p14="http://schemas.microsoft.com/office/powerpoint/2010/main" val="186550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various kinds of operators provided by Spark </a:t>
            </a:r>
            <a:r>
              <a:rPr lang="en-US" b="1" dirty="0" err="1"/>
              <a:t>GraphX</a:t>
            </a:r>
            <a:r>
              <a:rPr lang="en-US" dirty="0"/>
              <a:t/>
            </a:r>
            <a:br>
              <a:rPr lang="en-US" dirty="0"/>
            </a:br>
            <a:endParaRPr lang="en-US" dirty="0"/>
          </a:p>
        </p:txBody>
      </p:sp>
      <p:sp>
        <p:nvSpPr>
          <p:cNvPr id="3" name="Content Placeholder 2"/>
          <p:cNvSpPr>
            <a:spLocks noGrp="1"/>
          </p:cNvSpPr>
          <p:nvPr>
            <p:ph idx="1"/>
          </p:nvPr>
        </p:nvSpPr>
        <p:spPr>
          <a:xfrm>
            <a:off x="1024128" y="1730326"/>
            <a:ext cx="9720073" cy="5022166"/>
          </a:xfrm>
        </p:spPr>
        <p:txBody>
          <a:bodyPr>
            <a:normAutofit lnSpcReduction="10000"/>
          </a:bodyPr>
          <a:lstStyle/>
          <a:p>
            <a:r>
              <a:rPr lang="en-US" sz="3000" dirty="0"/>
              <a:t>Apache Spark </a:t>
            </a:r>
            <a:r>
              <a:rPr lang="en-US" sz="3000" dirty="0" err="1"/>
              <a:t>GraphX</a:t>
            </a:r>
            <a:r>
              <a:rPr lang="en-US" sz="3000" dirty="0"/>
              <a:t> provides </a:t>
            </a:r>
            <a:r>
              <a:rPr lang="en-US" sz="3000" dirty="0" err="1" smtClean="0"/>
              <a:t>threse</a:t>
            </a:r>
            <a:r>
              <a:rPr lang="en-US" sz="3000" dirty="0" smtClean="0"/>
              <a:t> </a:t>
            </a:r>
            <a:r>
              <a:rPr lang="en-US" sz="3000" dirty="0"/>
              <a:t>types of operators which are</a:t>
            </a:r>
            <a:r>
              <a:rPr lang="en-US" sz="3000" dirty="0" smtClean="0"/>
              <a:t>:</a:t>
            </a:r>
          </a:p>
          <a:p>
            <a:pPr algn="just">
              <a:buFont typeface="Wingdings" panose="05000000000000000000" pitchFamily="2" charset="2"/>
              <a:buChar char="§"/>
            </a:pPr>
            <a:r>
              <a:rPr lang="en-US" sz="3000" dirty="0"/>
              <a:t>Property operators: Property operators produce a new graph by modifying the vertex or edge properties using a user-defined map function. Property operators usually initialize a graph for further computation or remove unnecessary properties.</a:t>
            </a:r>
          </a:p>
          <a:p>
            <a:pPr algn="just">
              <a:buFont typeface="Wingdings" panose="05000000000000000000" pitchFamily="2" charset="2"/>
              <a:buChar char="§"/>
            </a:pPr>
            <a:r>
              <a:rPr lang="en-US" sz="3000" dirty="0"/>
              <a:t>Structural operators: Structural operators work on creating new graphs after making structural changes to existing graphs.  </a:t>
            </a:r>
          </a:p>
          <a:p>
            <a:pPr algn="just">
              <a:buFont typeface="Wingdings" panose="05000000000000000000" pitchFamily="2" charset="2"/>
              <a:buChar char="§"/>
            </a:pPr>
            <a:r>
              <a:rPr lang="en-US" sz="3000" dirty="0"/>
              <a:t>The reverse method returns a new graph with the edge directions reversed</a:t>
            </a:r>
            <a:r>
              <a:rPr lang="en-US" sz="3000" dirty="0" smtClean="0"/>
              <a:t>.</a:t>
            </a:r>
            <a:endParaRPr lang="en-US" sz="3000" dirty="0"/>
          </a:p>
        </p:txBody>
      </p:sp>
    </p:spTree>
    <p:extLst>
      <p:ext uri="{BB962C8B-B14F-4D97-AF65-F5344CB8AC3E}">
        <p14:creationId xmlns:p14="http://schemas.microsoft.com/office/powerpoint/2010/main" val="1370626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25" y="230710"/>
            <a:ext cx="9720072" cy="1499616"/>
          </a:xfrm>
        </p:spPr>
        <p:txBody>
          <a:bodyPr>
            <a:normAutofit fontScale="90000"/>
          </a:bodyPr>
          <a:lstStyle/>
          <a:p>
            <a:r>
              <a:rPr lang="en-US" b="1" dirty="0"/>
              <a:t>various kinds of operators provided by Spark </a:t>
            </a:r>
            <a:r>
              <a:rPr lang="en-US" b="1" dirty="0" err="1"/>
              <a:t>GraphX</a:t>
            </a:r>
            <a:r>
              <a:rPr lang="en-US" dirty="0"/>
              <a:t/>
            </a:r>
            <a:br>
              <a:rPr lang="en-US" dirty="0"/>
            </a:br>
            <a:endParaRPr lang="en-US" dirty="0"/>
          </a:p>
        </p:txBody>
      </p:sp>
      <p:sp>
        <p:nvSpPr>
          <p:cNvPr id="3" name="Content Placeholder 2"/>
          <p:cNvSpPr>
            <a:spLocks noGrp="1"/>
          </p:cNvSpPr>
          <p:nvPr>
            <p:ph idx="1"/>
          </p:nvPr>
        </p:nvSpPr>
        <p:spPr>
          <a:xfrm>
            <a:off x="267287" y="1322362"/>
            <a:ext cx="11521440" cy="5022166"/>
          </a:xfrm>
        </p:spPr>
        <p:txBody>
          <a:bodyPr>
            <a:noAutofit/>
          </a:bodyPr>
          <a:lstStyle/>
          <a:p>
            <a:pPr algn="just">
              <a:buFont typeface="Wingdings" panose="05000000000000000000" pitchFamily="2" charset="2"/>
              <a:buChar char="§"/>
            </a:pPr>
            <a:r>
              <a:rPr lang="en-US" sz="3000" dirty="0"/>
              <a:t>The subgraph operator takes vertex predicates and edge predicates as input and returns a graph containing only vertices that satisfy the vertex predicate and edges satisfying the edge predicates and then connects these edges only to vertices where the vertex predicate evaluates to "true." </a:t>
            </a:r>
          </a:p>
          <a:p>
            <a:pPr algn="just">
              <a:buFont typeface="Wingdings" panose="05000000000000000000" pitchFamily="2" charset="2"/>
              <a:buChar char="§"/>
            </a:pPr>
            <a:r>
              <a:rPr lang="en-US" sz="3000" dirty="0"/>
              <a:t>The mask operator is used to construct a subgraph of the vertices and edges found in the input graph.</a:t>
            </a:r>
          </a:p>
          <a:p>
            <a:pPr algn="just">
              <a:buFont typeface="Wingdings" panose="05000000000000000000" pitchFamily="2" charset="2"/>
              <a:buChar char="§"/>
            </a:pPr>
            <a:r>
              <a:rPr lang="en-US" sz="3000" dirty="0"/>
              <a:t>The </a:t>
            </a:r>
            <a:r>
              <a:rPr lang="en-US" sz="3000" dirty="0" err="1"/>
              <a:t>groupEdges</a:t>
            </a:r>
            <a:r>
              <a:rPr lang="en-US" sz="3000" dirty="0"/>
              <a:t> method is used to merge parallel edges in the multigraph. Parallel edges are duplicate edges between pairs of vertices.</a:t>
            </a:r>
          </a:p>
          <a:p>
            <a:pPr algn="just">
              <a:buFont typeface="Wingdings" panose="05000000000000000000" pitchFamily="2" charset="2"/>
              <a:buChar char="§"/>
            </a:pPr>
            <a:r>
              <a:rPr lang="en-US" sz="3000" dirty="0"/>
              <a:t>Join operators: Join operators are used to creating new graphs by adding data from external collections such as resilient distribution datasets to charts. </a:t>
            </a:r>
          </a:p>
        </p:txBody>
      </p:sp>
    </p:spTree>
    <p:extLst>
      <p:ext uri="{BB962C8B-B14F-4D97-AF65-F5344CB8AC3E}">
        <p14:creationId xmlns:p14="http://schemas.microsoft.com/office/powerpoint/2010/main" val="232423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smtClean="0"/>
              <a:t>Spark</a:t>
            </a:r>
            <a:endParaRPr lang="en-US" dirty="0"/>
          </a:p>
        </p:txBody>
      </p:sp>
      <p:sp>
        <p:nvSpPr>
          <p:cNvPr id="3" name="Content Placeholder 2"/>
          <p:cNvSpPr>
            <a:spLocks noGrp="1"/>
          </p:cNvSpPr>
          <p:nvPr>
            <p:ph idx="1"/>
          </p:nvPr>
        </p:nvSpPr>
        <p:spPr/>
        <p:txBody>
          <a:bodyPr>
            <a:normAutofit/>
          </a:bodyPr>
          <a:lstStyle/>
          <a:p>
            <a:pPr algn="just"/>
            <a:r>
              <a:rPr lang="en-US" sz="3000" dirty="0">
                <a:hlinkClick r:id="rId2"/>
              </a:rPr>
              <a:t>Apache Spark</a:t>
            </a:r>
            <a:r>
              <a:rPr lang="en-US" sz="3000" dirty="0"/>
              <a:t> is a </a:t>
            </a:r>
            <a:r>
              <a:rPr lang="en-US" sz="3000" b="1" dirty="0"/>
              <a:t>distributed</a:t>
            </a:r>
            <a:r>
              <a:rPr lang="en-US" sz="3000" dirty="0"/>
              <a:t> and </a:t>
            </a:r>
            <a:r>
              <a:rPr lang="en-US" sz="3000" b="1" dirty="0"/>
              <a:t>open-source processing system</a:t>
            </a:r>
            <a:r>
              <a:rPr lang="en-US" sz="3000" dirty="0"/>
              <a:t>. It is used for the workloads of 'Big data'. Spark utilizes optimized query execution and in-memory caching for rapid queries across any size of data. It is simply a general and fast engine for much large-scale processing of data.</a:t>
            </a:r>
          </a:p>
          <a:p>
            <a:pPr algn="just"/>
            <a:r>
              <a:rPr lang="en-US" sz="3000" dirty="0"/>
              <a:t>It is much faster as compared to the previous concepts to implement with </a:t>
            </a:r>
            <a:r>
              <a:rPr lang="en-US" sz="3000" dirty="0">
                <a:hlinkClick r:id="rId3"/>
              </a:rPr>
              <a:t>Big Data</a:t>
            </a:r>
            <a:r>
              <a:rPr lang="en-US" sz="3000" dirty="0"/>
              <a:t> such as classical </a:t>
            </a:r>
            <a:r>
              <a:rPr lang="en-US" sz="3000" b="1" dirty="0" err="1"/>
              <a:t>MapReduce</a:t>
            </a:r>
            <a:r>
              <a:rPr lang="en-US" sz="3000" dirty="0"/>
              <a:t>. Spark is faster die to it executes on RAM/memory and enables the processing faster as compared to the disk drivers.</a:t>
            </a:r>
          </a:p>
          <a:p>
            <a:pPr algn="just">
              <a:buFont typeface="Wingdings" panose="05000000000000000000" pitchFamily="2" charset="2"/>
              <a:buChar char="§"/>
            </a:pPr>
            <a:endParaRPr lang="en-US" sz="3000" dirty="0"/>
          </a:p>
        </p:txBody>
      </p:sp>
    </p:spTree>
    <p:extLst>
      <p:ext uri="{BB962C8B-B14F-4D97-AF65-F5344CB8AC3E}">
        <p14:creationId xmlns:p14="http://schemas.microsoft.com/office/powerpoint/2010/main" val="253423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smtClean="0"/>
              <a:t>Spark</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
            </a:pPr>
            <a:r>
              <a:rPr lang="en-US" sz="3000" dirty="0"/>
              <a:t>Spark is simple due to it could be used for more than one thing such as working with data streams or graphs, Machine Learning algorithms, inhaling data into the database, building data pipelines, executing distributed </a:t>
            </a:r>
            <a:r>
              <a:rPr lang="en-US" sz="3000" dirty="0">
                <a:hlinkClick r:id="rId2"/>
              </a:rPr>
              <a:t>SQL</a:t>
            </a:r>
            <a:r>
              <a:rPr lang="en-US" sz="3000" dirty="0"/>
              <a:t>, and others</a:t>
            </a:r>
            <a:r>
              <a:rPr lang="en-US" sz="3000" dirty="0" smtClean="0"/>
              <a:t>.</a:t>
            </a:r>
          </a:p>
          <a:p>
            <a:pPr algn="just">
              <a:buFont typeface="Wingdings" panose="05000000000000000000" pitchFamily="2" charset="2"/>
              <a:buChar char="§"/>
            </a:pPr>
            <a:r>
              <a:rPr lang="en-US" sz="3000" dirty="0"/>
              <a:t>Another element of the framework is Spark Streaming, which allows applications to be developed which perform analytics on streaming, real-time data – such as automatically analyzing video or social media data – on-the-fly, in real-time.</a:t>
            </a:r>
            <a:endParaRPr lang="en-US" sz="3000" dirty="0" smtClean="0"/>
          </a:p>
          <a:p>
            <a:pPr algn="just">
              <a:buFont typeface="Wingdings" panose="05000000000000000000" pitchFamily="2" charset="2"/>
              <a:buChar char="§"/>
            </a:pPr>
            <a:endParaRPr lang="en-US" sz="3000" dirty="0"/>
          </a:p>
        </p:txBody>
      </p:sp>
    </p:spTree>
    <p:extLst>
      <p:ext uri="{BB962C8B-B14F-4D97-AF65-F5344CB8AC3E}">
        <p14:creationId xmlns:p14="http://schemas.microsoft.com/office/powerpoint/2010/main" val="62509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smtClean="0"/>
              <a:t>Spark &amp; Map reduce</a:t>
            </a:r>
            <a:endParaRPr lang="en-US" dirty="0"/>
          </a:p>
        </p:txBody>
      </p:sp>
      <p:pic>
        <p:nvPicPr>
          <p:cNvPr id="4" name="Content Placeholder 3"/>
          <p:cNvPicPr>
            <a:picLocks noGrp="1" noChangeAspect="1"/>
          </p:cNvPicPr>
          <p:nvPr>
            <p:ph idx="1"/>
          </p:nvPr>
        </p:nvPicPr>
        <p:blipFill>
          <a:blip r:embed="rId2"/>
          <a:stretch>
            <a:fillRect/>
          </a:stretch>
        </p:blipFill>
        <p:spPr>
          <a:xfrm>
            <a:off x="1024128" y="2204720"/>
            <a:ext cx="9806432" cy="4551679"/>
          </a:xfrm>
          <a:prstGeom prst="rect">
            <a:avLst/>
          </a:prstGeom>
        </p:spPr>
      </p:pic>
    </p:spTree>
    <p:extLst>
      <p:ext uri="{BB962C8B-B14F-4D97-AF65-F5344CB8AC3E}">
        <p14:creationId xmlns:p14="http://schemas.microsoft.com/office/powerpoint/2010/main" val="98939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Spark </a:t>
            </a:r>
            <a:r>
              <a:rPr lang="en-US" dirty="0" smtClean="0"/>
              <a:t>Evolution</a:t>
            </a:r>
            <a:endParaRPr lang="en-US" dirty="0"/>
          </a:p>
        </p:txBody>
      </p:sp>
      <p:sp>
        <p:nvSpPr>
          <p:cNvPr id="3" name="Content Placeholder 2"/>
          <p:cNvSpPr>
            <a:spLocks noGrp="1"/>
          </p:cNvSpPr>
          <p:nvPr>
            <p:ph idx="1"/>
          </p:nvPr>
        </p:nvSpPr>
        <p:spPr>
          <a:xfrm>
            <a:off x="1024128" y="1821767"/>
            <a:ext cx="10637989" cy="4023360"/>
          </a:xfrm>
        </p:spPr>
        <p:txBody>
          <a:bodyPr>
            <a:noAutofit/>
          </a:bodyPr>
          <a:lstStyle/>
          <a:p>
            <a:pPr algn="just">
              <a:buFont typeface="Wingdings" panose="05000000000000000000" pitchFamily="2" charset="2"/>
              <a:buChar char="§"/>
            </a:pPr>
            <a:r>
              <a:rPr lang="en-US" sz="2800" dirty="0"/>
              <a:t>Spark is one of the </a:t>
            </a:r>
            <a:r>
              <a:rPr lang="en-US" sz="2800" b="1" dirty="0"/>
              <a:t>most important sub-projects of Hadoop</a:t>
            </a:r>
            <a:r>
              <a:rPr lang="en-US" sz="2800" dirty="0"/>
              <a:t>. It was developed in </a:t>
            </a:r>
            <a:r>
              <a:rPr lang="en-US" sz="2800" dirty="0" err="1"/>
              <a:t>APMLab</a:t>
            </a:r>
            <a:r>
              <a:rPr lang="en-US" sz="2800" dirty="0"/>
              <a:t> of UC Berkeley in 2009 by </a:t>
            </a:r>
            <a:r>
              <a:rPr lang="en-US" sz="2800" dirty="0" err="1"/>
              <a:t>Matei</a:t>
            </a:r>
            <a:r>
              <a:rPr lang="en-US" sz="2800" dirty="0"/>
              <a:t> </a:t>
            </a:r>
            <a:r>
              <a:rPr lang="en-US" sz="2800" dirty="0" err="1"/>
              <a:t>Zaharia</a:t>
            </a:r>
            <a:r>
              <a:rPr lang="en-US" sz="2800" dirty="0"/>
              <a:t>. In 2010, it was an open-source under the BSD license. Spark was donated in 2013 to the Apache Software Foundation. Apache Spark is now a top-level project of Apache from 2014 February</a:t>
            </a:r>
            <a:r>
              <a:rPr lang="en-US" sz="2800" dirty="0" smtClean="0"/>
              <a:t>.</a:t>
            </a:r>
          </a:p>
          <a:p>
            <a:pPr algn="just">
              <a:buFont typeface="Wingdings" panose="05000000000000000000" pitchFamily="2" charset="2"/>
              <a:buChar char="§"/>
            </a:pPr>
            <a:r>
              <a:rPr lang="en-US" sz="2800" dirty="0"/>
              <a:t>Spark is designed to cover a wide range of workloads such as batch applications, iterative algorithms, interactive queries and streaming. Apart from supporting all these workload in a respective system, it reduces the management burden of maintaining separate tools.</a:t>
            </a:r>
          </a:p>
        </p:txBody>
      </p:sp>
    </p:spTree>
    <p:extLst>
      <p:ext uri="{BB962C8B-B14F-4D97-AF65-F5344CB8AC3E}">
        <p14:creationId xmlns:p14="http://schemas.microsoft.com/office/powerpoint/2010/main" val="2417354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Apache Spark</a:t>
            </a:r>
            <a:br>
              <a:rPr lang="en-US" dirty="0"/>
            </a:br>
            <a:endParaRPr lang="en-US" dirty="0"/>
          </a:p>
        </p:txBody>
      </p:sp>
      <p:sp>
        <p:nvSpPr>
          <p:cNvPr id="3" name="Content Placeholder 2"/>
          <p:cNvSpPr>
            <a:spLocks noGrp="1"/>
          </p:cNvSpPr>
          <p:nvPr>
            <p:ph idx="1"/>
          </p:nvPr>
        </p:nvSpPr>
        <p:spPr>
          <a:xfrm>
            <a:off x="1024128" y="1667021"/>
            <a:ext cx="10553583" cy="4607169"/>
          </a:xfrm>
        </p:spPr>
        <p:txBody>
          <a:bodyPr>
            <a:noAutofit/>
          </a:bodyPr>
          <a:lstStyle/>
          <a:p>
            <a:r>
              <a:rPr lang="en-US" sz="2600" dirty="0"/>
              <a:t>Apache Spark has following features</a:t>
            </a:r>
            <a:r>
              <a:rPr lang="en-US" sz="2600" dirty="0" smtClean="0"/>
              <a:t>.</a:t>
            </a:r>
          </a:p>
          <a:p>
            <a:pPr algn="just"/>
            <a:r>
              <a:rPr lang="en-US" sz="2600" b="1" dirty="0"/>
              <a:t>Speed</a:t>
            </a:r>
            <a:r>
              <a:rPr lang="en-US" sz="2600" dirty="0"/>
              <a:t> − Spark helps to run an application in Hadoop cluster, up to 100 times faster in memory, and 10 times faster when running on disk. This is possible by reducing number of read/write operations to disk. It stores the intermediate processing data in memory.</a:t>
            </a:r>
          </a:p>
          <a:p>
            <a:pPr algn="just"/>
            <a:r>
              <a:rPr lang="en-US" sz="2600" b="1" dirty="0"/>
              <a:t>Supports multiple languages</a:t>
            </a:r>
            <a:r>
              <a:rPr lang="en-US" sz="2600" dirty="0"/>
              <a:t> − Spark provides built-in APIs in Java, Scala, or Python. Therefore, you can write applications in different languages. Spark comes up with 80 high-level operators for interactive querying.</a:t>
            </a:r>
          </a:p>
          <a:p>
            <a:pPr algn="just"/>
            <a:r>
              <a:rPr lang="en-US" sz="2600" b="1" dirty="0"/>
              <a:t>Advanced Analytics</a:t>
            </a:r>
            <a:r>
              <a:rPr lang="en-US" sz="2600" dirty="0"/>
              <a:t> − Spark not only supports ‘Map’ and ‘reduce’. It also supports SQL queries, Streaming data, Machine learning (ML), and Graph algorithms.</a:t>
            </a:r>
          </a:p>
          <a:p>
            <a:endParaRPr lang="en-US" sz="2600" dirty="0"/>
          </a:p>
        </p:txBody>
      </p:sp>
    </p:spTree>
    <p:extLst>
      <p:ext uri="{BB962C8B-B14F-4D97-AF65-F5344CB8AC3E}">
        <p14:creationId xmlns:p14="http://schemas.microsoft.com/office/powerpoint/2010/main" val="71455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4760" y="1852172"/>
            <a:ext cx="5238750" cy="3209925"/>
          </a:xfrm>
          <a:prstGeom prst="rect">
            <a:avLst/>
          </a:prstGeom>
        </p:spPr>
      </p:pic>
    </p:spTree>
    <p:extLst>
      <p:ext uri="{BB962C8B-B14F-4D97-AF65-F5344CB8AC3E}">
        <p14:creationId xmlns:p14="http://schemas.microsoft.com/office/powerpoint/2010/main" val="2228371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341</TotalTime>
  <Words>1972</Words>
  <Application>Microsoft Office PowerPoint</Application>
  <PresentationFormat>Widescreen</PresentationFormat>
  <Paragraphs>87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Times New Roman</vt:lpstr>
      <vt:lpstr>Tw Cen MT</vt:lpstr>
      <vt:lpstr>Tw Cen MT Condensed</vt:lpstr>
      <vt:lpstr>Wingdings</vt:lpstr>
      <vt:lpstr>Wingdings 3</vt:lpstr>
      <vt:lpstr>Integral</vt:lpstr>
      <vt:lpstr>Spark Big Data</vt:lpstr>
      <vt:lpstr>Spark Big Data</vt:lpstr>
      <vt:lpstr>Spark Big Data</vt:lpstr>
      <vt:lpstr>Apache Spark</vt:lpstr>
      <vt:lpstr>Apache Spark</vt:lpstr>
      <vt:lpstr>Apache Spark &amp; Map reduce</vt:lpstr>
      <vt:lpstr>Apache Spark Evolution</vt:lpstr>
      <vt:lpstr>Features of Apache Spark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Ecosystem of Spark </vt:lpstr>
      <vt:lpstr>Ecosystem of Spark </vt:lpstr>
      <vt:lpstr>Ecosystem of Spark</vt:lpstr>
      <vt:lpstr>Ecosystem of Spark</vt:lpstr>
      <vt:lpstr>Architecture of Spark</vt:lpstr>
      <vt:lpstr>Architecture of Spark</vt:lpstr>
      <vt:lpstr>RDD in Spark </vt:lpstr>
      <vt:lpstr>PowerPoint Presentation</vt:lpstr>
      <vt:lpstr>PowerPoint Presentation</vt:lpstr>
      <vt:lpstr>RDD in Spark </vt:lpstr>
      <vt:lpstr>RDD in Spark </vt:lpstr>
      <vt:lpstr>concept of Resilient Distributed Dataset (RDD)</vt:lpstr>
      <vt:lpstr>How do we create RDDs in Spark?</vt:lpstr>
      <vt:lpstr>Can Apache Spark be used along with Hadoop? If yes, then how?</vt:lpstr>
      <vt:lpstr>Can Apache Spark be used along with Hadoop? If yes, then how?</vt:lpstr>
      <vt:lpstr>Spark's GraphX</vt:lpstr>
      <vt:lpstr>how does it differ from other graph processing frameworks </vt:lpstr>
      <vt:lpstr>various kinds of operators provided by Spark GraphX </vt:lpstr>
      <vt:lpstr>various kinds of operators provided by Spark GraphX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Big Data</dc:title>
  <dc:creator>Dr Salahuddin Shaikh</dc:creator>
  <cp:lastModifiedBy>Dr. Salahuddin Shaikh</cp:lastModifiedBy>
  <cp:revision>16</cp:revision>
  <dcterms:created xsi:type="dcterms:W3CDTF">2023-06-01T05:17:44Z</dcterms:created>
  <dcterms:modified xsi:type="dcterms:W3CDTF">2024-10-15T06:54:27Z</dcterms:modified>
</cp:coreProperties>
</file>